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95" r:id="rId2"/>
    <p:sldId id="293" r:id="rId3"/>
    <p:sldId id="294" r:id="rId4"/>
    <p:sldId id="258" r:id="rId5"/>
    <p:sldId id="296" r:id="rId6"/>
    <p:sldId id="266" r:id="rId7"/>
    <p:sldId id="299" r:id="rId8"/>
    <p:sldId id="300" r:id="rId9"/>
    <p:sldId id="267" r:id="rId10"/>
    <p:sldId id="263" r:id="rId1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660"/>
  </p:normalViewPr>
  <p:slideViewPr>
    <p:cSldViewPr snapToGrid="0">
      <p:cViewPr varScale="1">
        <p:scale>
          <a:sx n="84" d="100"/>
          <a:sy n="84" d="100"/>
        </p:scale>
        <p:origin x="427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2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D1608-5D4C-4B05-B628-5A2C0D84F57D}" type="datetimeFigureOut">
              <a:rPr lang="en-US" smtClean="0"/>
              <a:t>9/1/2026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6A316A-F2DE-487E-A38E-0ABD08FD60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304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A316A-F2DE-487E-A38E-0ABD08FD608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60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A316A-F2DE-487E-A38E-0ABD08FD608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767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A316A-F2DE-487E-A38E-0ABD08FD608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153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A316A-F2DE-487E-A38E-0ABD08FD608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474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A316A-F2DE-487E-A38E-0ABD08FD608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413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A316A-F2DE-487E-A38E-0ABD08FD608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253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8753D-E29E-EA19-C983-AA193BC40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9B3BB6-543A-3275-45BA-58B00F8FDB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F6DD69-A866-3366-6A28-B02BE80071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371F28-B43B-6D25-2F71-709C9116AD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A316A-F2DE-487E-A38E-0ABD08FD608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006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F5E6D-B3B4-9F85-B658-673594566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AB3208-9A38-60CB-05C1-AC0A8A6FAA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0E0F47-F09B-8219-26BE-EB7F3DEA2C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BDFCA6-7112-727D-83BD-035D6C892C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A316A-F2DE-487E-A38E-0ABD08FD608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9649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A316A-F2DE-487E-A38E-0ABD08FD608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9630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A316A-F2DE-487E-A38E-0ABD08FD608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943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6562" y="2603157"/>
            <a:ext cx="8527894" cy="1503622"/>
          </a:xfrm>
        </p:spPr>
        <p:txBody>
          <a:bodyPr/>
          <a:lstStyle/>
          <a:p>
            <a:pPr algn="ctr"/>
            <a:r>
              <a:rPr lang="en-US" dirty="0"/>
              <a:t>Squirt/10U – In-House</a:t>
            </a:r>
            <a:br>
              <a:rPr lang="en-US" dirty="0"/>
            </a:br>
            <a:r>
              <a:rPr lang="en-US" sz="4000" dirty="0"/>
              <a:t>Parent meeting 9-15-2026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229886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100" y="2791594"/>
            <a:ext cx="2082800" cy="1257299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BF136681-D909-9978-4E47-08436BAB36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6685" y="2603157"/>
            <a:ext cx="3075316" cy="162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158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Moorhead Youth Hockey Association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136979" cy="367331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400" u="sng" dirty="0"/>
              <a:t>MYHA Purpose Statement</a:t>
            </a:r>
            <a:r>
              <a:rPr lang="en-US" sz="3400" b="1" kern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3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600" i="1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i="1" kern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Developing hockey players to their fullest potential while shaping future leaders through lessons of team sports and competition.</a:t>
            </a:r>
            <a:r>
              <a:rPr lang="en-US" sz="2600" i="1" kern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kern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kern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3400" u="sng" dirty="0"/>
              <a:t>MYHA Core Value Statement</a:t>
            </a:r>
            <a:r>
              <a:rPr lang="en-US" sz="3400" b="1" kern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3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600" i="1" kern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MYHA believes in developing young people through the commitment, effort, discipline, perseverance, and humility it takes to train and compete to be their best.</a:t>
            </a:r>
            <a:endParaRPr lang="en-US" sz="26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7300" y="965125"/>
            <a:ext cx="1200000" cy="657143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D090E717-E9E7-AB70-9CD3-C61CD3E05B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020" y="592544"/>
            <a:ext cx="2329980" cy="140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281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794" y="2200642"/>
            <a:ext cx="7274071" cy="41735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/>
              <a:t>USA Hockey Annual Guide</a:t>
            </a:r>
          </a:p>
          <a:p>
            <a:pPr>
              <a:buNone/>
            </a:pPr>
            <a:r>
              <a:rPr lang="en-US" sz="2400" dirty="0"/>
              <a:t>- </a:t>
            </a:r>
            <a:r>
              <a:rPr lang="en-US" sz="2000" dirty="0"/>
              <a:t>Reviewed and updated annually by the USA Hockey Officials</a:t>
            </a:r>
          </a:p>
          <a:p>
            <a:pPr>
              <a:buNone/>
            </a:pPr>
            <a:endParaRPr lang="en-US" u="sng" dirty="0"/>
          </a:p>
          <a:p>
            <a:pPr>
              <a:buNone/>
            </a:pPr>
            <a:r>
              <a:rPr lang="en-US" u="sng" dirty="0"/>
              <a:t>Minnesota Hockey Handbook</a:t>
            </a:r>
          </a:p>
          <a:p>
            <a:pPr>
              <a:buNone/>
            </a:pPr>
            <a:r>
              <a:rPr lang="en-US" sz="2000" dirty="0"/>
              <a:t>- Reviewed and updated annually by the MN Hockey BOD</a:t>
            </a:r>
          </a:p>
          <a:p>
            <a:pPr>
              <a:buNone/>
            </a:pPr>
            <a:endParaRPr lang="en-US" u="sng" dirty="0"/>
          </a:p>
          <a:p>
            <a:pPr>
              <a:buNone/>
            </a:pPr>
            <a:r>
              <a:rPr lang="en-US" u="sng" dirty="0"/>
              <a:t>Moorhead Youth Hockey Rules and Regulations</a:t>
            </a:r>
          </a:p>
          <a:p>
            <a:pPr>
              <a:buNone/>
            </a:pPr>
            <a:r>
              <a:rPr lang="en-US" sz="2000" dirty="0"/>
              <a:t>- Reviewed and updated annually by the Hockey Director with input from the Hockey Committee and MYHA BOD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7300" y="965125"/>
            <a:ext cx="1200000" cy="657143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D090E717-E9E7-AB70-9CD3-C61CD3E05B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020" y="592544"/>
            <a:ext cx="2329980" cy="140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690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795" y="2200642"/>
            <a:ext cx="4086988" cy="42001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/>
              <a:t>Hockey Operations</a:t>
            </a:r>
          </a:p>
          <a:p>
            <a:pPr>
              <a:buNone/>
            </a:pPr>
            <a:endParaRPr lang="en-US" sz="2000" u="sng" dirty="0"/>
          </a:p>
          <a:p>
            <a:r>
              <a:rPr lang="en-US" sz="2000" dirty="0"/>
              <a:t>Hockey Committee</a:t>
            </a:r>
          </a:p>
          <a:p>
            <a:pPr lvl="1"/>
            <a:r>
              <a:rPr lang="en-US" dirty="0"/>
              <a:t>Hockey Director</a:t>
            </a:r>
          </a:p>
          <a:p>
            <a:pPr lvl="2"/>
            <a:r>
              <a:rPr lang="en-US" sz="2000" dirty="0"/>
              <a:t>Level Coordinators</a:t>
            </a:r>
          </a:p>
          <a:p>
            <a:pPr lvl="3"/>
            <a:r>
              <a:rPr lang="en-US" sz="2000" dirty="0"/>
              <a:t>Coaches</a:t>
            </a:r>
          </a:p>
          <a:p>
            <a:pPr lvl="4"/>
            <a:r>
              <a:rPr lang="en-US" sz="2000" dirty="0"/>
              <a:t>Team Managers</a:t>
            </a:r>
          </a:p>
          <a:p>
            <a:pPr lvl="5"/>
            <a:r>
              <a:rPr lang="en-US" sz="2000" dirty="0"/>
              <a:t>Team</a:t>
            </a:r>
          </a:p>
          <a:p>
            <a:pPr marL="0" indent="0">
              <a:buNone/>
            </a:pPr>
            <a:r>
              <a:rPr lang="en-US" sz="1600" dirty="0"/>
              <a:t>Responsibilities: hockey programming, curriculum, scheduling, coaches, and anything else impacting the hockey offering to the kids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7300" y="965125"/>
            <a:ext cx="1200000" cy="657143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D090E717-E9E7-AB70-9CD3-C61CD3E05B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020" y="592544"/>
            <a:ext cx="2329980" cy="1402303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052E7E-03CF-967D-32B9-137D51FDD0C9}"/>
              </a:ext>
            </a:extLst>
          </p:cNvPr>
          <p:cNvSpPr txBox="1">
            <a:spLocks/>
          </p:cNvSpPr>
          <p:nvPr/>
        </p:nvSpPr>
        <p:spPr>
          <a:xfrm>
            <a:off x="6638717" y="2200642"/>
            <a:ext cx="4086988" cy="45286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u="sng" dirty="0"/>
              <a:t>Administrative Operations</a:t>
            </a:r>
          </a:p>
          <a:p>
            <a:pPr>
              <a:buFont typeface="Arial" panose="020B0604020202020204" pitchFamily="34" charset="0"/>
              <a:buNone/>
            </a:pPr>
            <a:endParaRPr lang="en-US" sz="2000" u="sng" dirty="0"/>
          </a:p>
          <a:p>
            <a:r>
              <a:rPr lang="en-US" sz="2000" dirty="0"/>
              <a:t>Board of Directors</a:t>
            </a:r>
          </a:p>
          <a:p>
            <a:pPr lvl="1"/>
            <a:r>
              <a:rPr lang="en-US" dirty="0"/>
              <a:t>Executive Director</a:t>
            </a:r>
          </a:p>
          <a:p>
            <a:pPr lvl="2"/>
            <a:r>
              <a:rPr lang="en-US" sz="2000" dirty="0"/>
              <a:t>Arena Staff</a:t>
            </a:r>
          </a:p>
          <a:p>
            <a:pPr lvl="2"/>
            <a:r>
              <a:rPr lang="en-US" sz="2000" dirty="0"/>
              <a:t>Retail Staff</a:t>
            </a:r>
          </a:p>
          <a:p>
            <a:pPr lvl="2"/>
            <a:r>
              <a:rPr lang="en-US" sz="2000" dirty="0"/>
              <a:t>Office Staff</a:t>
            </a:r>
          </a:p>
          <a:p>
            <a:pPr lvl="3"/>
            <a:r>
              <a:rPr lang="en-US" sz="2000" dirty="0"/>
              <a:t>Volunteers</a:t>
            </a:r>
          </a:p>
          <a:p>
            <a:pPr lvl="1"/>
            <a:r>
              <a:rPr lang="en-US" sz="2400" dirty="0"/>
              <a:t>Gaming Manager</a:t>
            </a:r>
          </a:p>
          <a:p>
            <a:pPr lvl="2"/>
            <a:r>
              <a:rPr lang="en-US" sz="2200" dirty="0"/>
              <a:t>Gaming Staff</a:t>
            </a:r>
          </a:p>
          <a:p>
            <a:pPr marL="0" indent="0">
              <a:buNone/>
            </a:pPr>
            <a:r>
              <a:rPr lang="en-US" sz="1700" dirty="0"/>
              <a:t>Responsibilities: financial management, administration, compliance, community relations, and anything else impacting long term financial sustainability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004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HOCKEY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223448"/>
            <a:ext cx="10713103" cy="45705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/>
              <a:t>Hockey Committee</a:t>
            </a:r>
            <a:r>
              <a:rPr lang="en-US" dirty="0"/>
              <a:t>: Jon Ammerman (14), Casey Purpur (1), Josh Arnold, Sean Bertie, Scott, Bjorklund, Kelsey Brovick, Paul Campbell, Mark Cullen, Ryan Kraft, Tim Laurila, Cole O’Connell, Chris </a:t>
            </a:r>
            <a:r>
              <a:rPr lang="en-US" dirty="0" err="1"/>
              <a:t>VandeVelde</a:t>
            </a:r>
            <a:endParaRPr lang="en-US" dirty="0"/>
          </a:p>
          <a:p>
            <a:pPr>
              <a:buNone/>
            </a:pPr>
            <a:endParaRPr lang="en-US" u="sng" dirty="0"/>
          </a:p>
          <a:p>
            <a:pPr>
              <a:buNone/>
            </a:pPr>
            <a:r>
              <a:rPr lang="en-US" u="sng" dirty="0"/>
              <a:t>Girls Coordinator-Kelsey Brovick</a:t>
            </a:r>
          </a:p>
          <a:p>
            <a:pPr>
              <a:buNone/>
            </a:pPr>
            <a:endParaRPr lang="en-US" u="sng" dirty="0"/>
          </a:p>
          <a:p>
            <a:pPr>
              <a:buNone/>
            </a:pPr>
            <a:r>
              <a:rPr lang="en-US" u="sng" dirty="0"/>
              <a:t>Squirt Coordinator-Rob Gramer</a:t>
            </a:r>
          </a:p>
          <a:p>
            <a:pPr>
              <a:buNone/>
            </a:pPr>
            <a:endParaRPr lang="en-US" u="sng" dirty="0"/>
          </a:p>
          <a:p>
            <a:pPr>
              <a:buNone/>
            </a:pPr>
            <a:r>
              <a:rPr lang="en-US" u="sng" dirty="0"/>
              <a:t>In-House Coordinator-Paul Campbell</a:t>
            </a:r>
          </a:p>
          <a:p>
            <a:pPr>
              <a:buNone/>
            </a:pPr>
            <a:endParaRPr lang="en-US" u="sng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800" y="965125"/>
            <a:ext cx="1200000" cy="657143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4D98D92F-D304-5140-856C-C582BBA1F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020" y="592544"/>
            <a:ext cx="2329980" cy="140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536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Tator Tots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225052"/>
            <a:ext cx="9613861" cy="4040404"/>
          </a:xfrm>
        </p:spPr>
        <p:txBody>
          <a:bodyPr>
            <a:normAutofit/>
          </a:bodyPr>
          <a:lstStyle/>
          <a:p>
            <a:r>
              <a:rPr lang="en-US" dirty="0"/>
              <a:t>Level Coordinator: Paul Campbell</a:t>
            </a:r>
          </a:p>
          <a:p>
            <a:r>
              <a:rPr lang="en-US" dirty="0"/>
              <a:t>Lead Coaches: Pat Deitz, Aaron Herdt, Emily Lunak, DJ Yarber</a:t>
            </a:r>
          </a:p>
          <a:p>
            <a:r>
              <a:rPr lang="en-US" dirty="0"/>
              <a:t>Fall Clinic – Oct 21, Oct 28, Nov 4 (Teams Posted on Nov 6)</a:t>
            </a:r>
          </a:p>
          <a:p>
            <a:r>
              <a:rPr lang="en-US" dirty="0"/>
              <a:t>Jersey Pick Up – Nov 9-11</a:t>
            </a:r>
          </a:p>
          <a:p>
            <a:r>
              <a:rPr lang="en-US" dirty="0"/>
              <a:t>Practices – Wednesdays starting Nov 11</a:t>
            </a:r>
          </a:p>
          <a:p>
            <a:r>
              <a:rPr lang="en-US" dirty="0"/>
              <a:t>Games – Sundays starting Nov 15 (X-Ice)</a:t>
            </a:r>
          </a:p>
          <a:p>
            <a:r>
              <a:rPr lang="en-US" dirty="0"/>
              <a:t>Mandatory Time Off – December 21 – January 2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600" y="965125"/>
            <a:ext cx="1200000" cy="657143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82718D04-31F3-9A10-47A6-37F4573480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020" y="592544"/>
            <a:ext cx="2329980" cy="140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814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82099-3A31-B79C-3401-984767D81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665E8-AAEC-0E03-8F4D-51585F4EA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Mite/8u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1B526-12AC-FBA1-8E4D-5EC82CA37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225052"/>
            <a:ext cx="9613861" cy="404040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Level Coordinator: Paul Campbell (Mite), Kelsey Brovick (8u)</a:t>
            </a:r>
          </a:p>
          <a:p>
            <a:r>
              <a:rPr lang="en-US" dirty="0"/>
              <a:t>Lead Coaches:</a:t>
            </a:r>
          </a:p>
          <a:p>
            <a:pPr lvl="1"/>
            <a:r>
              <a:rPr lang="en-US" dirty="0"/>
              <a:t>Mite - Jeff Bernstrom, Paul Campbell, Pat Deitz, Justin Hills</a:t>
            </a:r>
          </a:p>
          <a:p>
            <a:pPr lvl="1"/>
            <a:r>
              <a:rPr lang="en-US" dirty="0"/>
              <a:t>8u - TBD</a:t>
            </a:r>
          </a:p>
          <a:p>
            <a:r>
              <a:rPr lang="en-US" dirty="0"/>
              <a:t>Fall Clinic – Oct 19,21,26,28,Nov 2,4 (Teams Posted on Nov 6)</a:t>
            </a:r>
          </a:p>
          <a:p>
            <a:r>
              <a:rPr lang="en-US" dirty="0"/>
              <a:t>Jersey Pick Up – Nov 9-11</a:t>
            </a:r>
          </a:p>
          <a:p>
            <a:r>
              <a:rPr lang="en-US" dirty="0"/>
              <a:t>Practices – Mondays/Wednesdays starting Nov 9</a:t>
            </a:r>
          </a:p>
          <a:p>
            <a:r>
              <a:rPr lang="en-US" dirty="0"/>
              <a:t>Games</a:t>
            </a:r>
          </a:p>
          <a:p>
            <a:pPr lvl="1"/>
            <a:r>
              <a:rPr lang="en-US" dirty="0"/>
              <a:t>Sundays starting Nov 15 (X-Ice)</a:t>
            </a:r>
          </a:p>
          <a:p>
            <a:pPr lvl="1"/>
            <a:r>
              <a:rPr lang="en-US" dirty="0"/>
              <a:t>Mid-Year and End of Year Tournaments (Full Ice )</a:t>
            </a:r>
          </a:p>
          <a:p>
            <a:r>
              <a:rPr lang="en-US" dirty="0"/>
              <a:t>Mandatory Time Off – December 21 – January 2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9222A3-38FA-AEDF-1318-4F0D4BDD7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600" y="965125"/>
            <a:ext cx="1200000" cy="657143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10BD4B8C-66DC-9B91-268D-F09F3984A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020" y="592544"/>
            <a:ext cx="2329980" cy="140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355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0152E-6E09-65A3-B640-785D48D00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C384C-F017-5175-E611-B18C749A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Squirt/10u (In-House)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37B90-6E92-18B9-462B-F8F9DF5BD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225052"/>
            <a:ext cx="9613861" cy="404040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Level Coordinator: Rob Gramer (Squirt), Kelsey Brovick (10u)</a:t>
            </a:r>
          </a:p>
          <a:p>
            <a:r>
              <a:rPr lang="en-US" dirty="0"/>
              <a:t>Lead Coaches: </a:t>
            </a:r>
          </a:p>
          <a:p>
            <a:pPr lvl="1"/>
            <a:r>
              <a:rPr lang="en-US" dirty="0"/>
              <a:t>Scott Bjorklund, Mark Buchholz, Eric Tofte, Nate Wright (Squirt), </a:t>
            </a:r>
          </a:p>
          <a:p>
            <a:pPr lvl="1"/>
            <a:r>
              <a:rPr lang="en-US" dirty="0"/>
              <a:t>Katelyn Dietz (10u)</a:t>
            </a:r>
          </a:p>
          <a:p>
            <a:r>
              <a:rPr lang="en-US" dirty="0"/>
              <a:t>Fall Clinic – Oct 19,22,26,29,Nov 2,5 (Teams Posted on Nov 6)</a:t>
            </a:r>
          </a:p>
          <a:p>
            <a:r>
              <a:rPr lang="en-US" dirty="0"/>
              <a:t>Jersey Pick Up – Nov 9-11</a:t>
            </a:r>
          </a:p>
          <a:p>
            <a:r>
              <a:rPr lang="en-US" dirty="0"/>
              <a:t>Jamboree – Nov 9-12 (Travel Teams Posted by Nov 13)</a:t>
            </a:r>
          </a:p>
          <a:p>
            <a:r>
              <a:rPr lang="en-US" dirty="0"/>
              <a:t>Practices – Mondays/Thursdays starting Nov 16</a:t>
            </a:r>
          </a:p>
          <a:p>
            <a:r>
              <a:rPr lang="en-US" dirty="0"/>
              <a:t>Games: Fridays (X-Ice), Sundays (Full Ice)</a:t>
            </a:r>
          </a:p>
          <a:p>
            <a:r>
              <a:rPr lang="en-US" dirty="0"/>
              <a:t>Dryland – Varies based on weekly schedule</a:t>
            </a:r>
          </a:p>
          <a:p>
            <a:r>
              <a:rPr lang="en-US" dirty="0"/>
              <a:t>Mandatory Time Off – December 21 – Dec 27</a:t>
            </a:r>
          </a:p>
          <a:p>
            <a:r>
              <a:rPr lang="en-US" b="1" u="sng" dirty="0"/>
              <a:t>*MANDATORY </a:t>
            </a:r>
            <a:r>
              <a:rPr lang="en-US" dirty="0"/>
              <a:t>– Missing In-House will result in sitting out Travel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C6FAA5-EA71-B3FD-CE95-3B1F9BA2D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600" y="965125"/>
            <a:ext cx="1200000" cy="657143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2A5C1018-F0CB-6C0A-38A1-CB011E8E29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020" y="592544"/>
            <a:ext cx="2329980" cy="140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766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Structure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137079"/>
          </a:xfrm>
        </p:spPr>
        <p:txBody>
          <a:bodyPr>
            <a:normAutofit/>
          </a:bodyPr>
          <a:lstStyle/>
          <a:p>
            <a:r>
              <a:rPr lang="en-US" dirty="0"/>
              <a:t>Tots - 6 Teams</a:t>
            </a:r>
          </a:p>
          <a:p>
            <a:r>
              <a:rPr lang="en-US" dirty="0"/>
              <a:t>Mite</a:t>
            </a:r>
          </a:p>
          <a:p>
            <a:pPr lvl="1"/>
            <a:r>
              <a:rPr lang="en-US" dirty="0"/>
              <a:t>One Level, 8-10 Teams</a:t>
            </a:r>
          </a:p>
          <a:p>
            <a:r>
              <a:rPr lang="en-US" dirty="0"/>
              <a:t>8u</a:t>
            </a:r>
          </a:p>
          <a:p>
            <a:pPr lvl="1"/>
            <a:r>
              <a:rPr lang="en-US" dirty="0"/>
              <a:t>One Level, 6 Teams</a:t>
            </a:r>
          </a:p>
          <a:p>
            <a:r>
              <a:rPr lang="en-US" u="sng" dirty="0"/>
              <a:t>Squirt/10u (TEAMS WILL BE TIERED - ADM ALIGNED)</a:t>
            </a:r>
          </a:p>
          <a:p>
            <a:pPr lvl="1"/>
            <a:r>
              <a:rPr lang="en-US" dirty="0"/>
              <a:t>4 Tier 1 Teams (Squirt x 4)</a:t>
            </a:r>
          </a:p>
          <a:p>
            <a:pPr lvl="1"/>
            <a:r>
              <a:rPr lang="en-US" dirty="0"/>
              <a:t>6 Tier 2 Teams (Squirt x 3, 10u x 3)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7300" y="965125"/>
            <a:ext cx="1200000" cy="657143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B1D32-24C5-640B-DFC0-61BCEFEB60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020" y="592544"/>
            <a:ext cx="2329980" cy="140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02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995" y="753227"/>
            <a:ext cx="10121187" cy="1080938"/>
          </a:xfrm>
        </p:spPr>
        <p:txBody>
          <a:bodyPr>
            <a:normAutofit/>
          </a:bodyPr>
          <a:lstStyle/>
          <a:p>
            <a:r>
              <a:rPr lang="en-US" dirty="0"/>
              <a:t>VOLUNTEERING: RAFFLE and TOURNAMENTS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62235"/>
            <a:ext cx="10111579" cy="4171730"/>
          </a:xfrm>
        </p:spPr>
        <p:txBody>
          <a:bodyPr>
            <a:normAutofit/>
          </a:bodyPr>
          <a:lstStyle/>
          <a:p>
            <a:r>
              <a:rPr lang="en-US" dirty="0"/>
              <a:t>Hockey Cost/Player: $3,500-$4,000 (Travel), $1,200-$1,500 (Inhouse)</a:t>
            </a:r>
          </a:p>
          <a:p>
            <a:r>
              <a:rPr lang="en-US" dirty="0"/>
              <a:t>Offset by:</a:t>
            </a:r>
          </a:p>
          <a:p>
            <a:pPr lvl="1"/>
            <a:r>
              <a:rPr lang="en-US" dirty="0"/>
              <a:t>Gaming (Gaming Staff)</a:t>
            </a:r>
          </a:p>
          <a:p>
            <a:pPr lvl="1"/>
            <a:r>
              <a:rPr lang="en-US" dirty="0"/>
              <a:t>Concessions/Pro Shop (MYHA Staff)</a:t>
            </a:r>
          </a:p>
          <a:p>
            <a:pPr lvl="1"/>
            <a:r>
              <a:rPr lang="en-US" dirty="0"/>
              <a:t>Sponsors (MYHA Staff)</a:t>
            </a:r>
          </a:p>
          <a:p>
            <a:pPr lvl="1"/>
            <a:r>
              <a:rPr lang="en-US" dirty="0"/>
              <a:t>Private Ice Rental (MYHA Staff)</a:t>
            </a:r>
          </a:p>
          <a:p>
            <a:pPr lvl="1"/>
            <a:r>
              <a:rPr lang="en-US" dirty="0"/>
              <a:t>MSC Management (MYHA Staff)</a:t>
            </a:r>
          </a:p>
          <a:p>
            <a:pPr lvl="1"/>
            <a:r>
              <a:rPr lang="en-US" dirty="0"/>
              <a:t>Fundraising (MYHA Board of Directors)</a:t>
            </a:r>
          </a:p>
          <a:p>
            <a:pPr lvl="1"/>
            <a:r>
              <a:rPr lang="en-US" sz="3200" dirty="0"/>
              <a:t>Raffles/Wreaths (Members)</a:t>
            </a:r>
          </a:p>
          <a:p>
            <a:pPr lvl="1"/>
            <a:r>
              <a:rPr lang="en-US" sz="3200" dirty="0"/>
              <a:t>Tournament Staffing (Members)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900" y="965125"/>
            <a:ext cx="1200000" cy="657143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C2B9DC0A-314D-4B29-7F0E-2230F53FE1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020" y="592544"/>
            <a:ext cx="2329980" cy="140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287627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TC104033917[[fn=Berlin]]</Template>
  <TotalTime>30816</TotalTime>
  <Words>667</Words>
  <Application>Microsoft Office PowerPoint</Application>
  <PresentationFormat>Widescreen</PresentationFormat>
  <Paragraphs>123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Trebuchet MS</vt:lpstr>
      <vt:lpstr>Berlin</vt:lpstr>
      <vt:lpstr>Squirt/10U – In-House Parent meeting 9-15-2026</vt:lpstr>
      <vt:lpstr>Moorhead Youth Hockey Association</vt:lpstr>
      <vt:lpstr>Governance</vt:lpstr>
      <vt:lpstr>Organization</vt:lpstr>
      <vt:lpstr>HOCKEY OPERATIONS</vt:lpstr>
      <vt:lpstr>Tator Tots</vt:lpstr>
      <vt:lpstr>Mite/8u</vt:lpstr>
      <vt:lpstr>Squirt/10u (In-House)</vt:lpstr>
      <vt:lpstr>Level Structure </vt:lpstr>
      <vt:lpstr>VOLUNTEERING: RAFFLE and TOURNAMENTS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Member Orientation September 9, 2014</dc:title>
  <dc:creator>Jeremy Gregoire</dc:creator>
  <cp:lastModifiedBy>Rob Gramer</cp:lastModifiedBy>
  <cp:revision>64</cp:revision>
  <cp:lastPrinted>2018-10-14T15:38:08Z</cp:lastPrinted>
  <dcterms:created xsi:type="dcterms:W3CDTF">2014-08-27T14:14:45Z</dcterms:created>
  <dcterms:modified xsi:type="dcterms:W3CDTF">2026-09-15T17:12:34Z</dcterms:modified>
</cp:coreProperties>
</file>